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1027" r:id="rId2"/>
    <p:sldId id="861" r:id="rId3"/>
    <p:sldId id="920" r:id="rId4"/>
    <p:sldId id="921" r:id="rId5"/>
    <p:sldId id="922" r:id="rId6"/>
    <p:sldId id="923" r:id="rId7"/>
    <p:sldId id="924" r:id="rId8"/>
    <p:sldId id="926" r:id="rId9"/>
    <p:sldId id="984" r:id="rId10"/>
    <p:sldId id="975" r:id="rId11"/>
    <p:sldId id="976" r:id="rId12"/>
    <p:sldId id="977" r:id="rId13"/>
    <p:sldId id="979" r:id="rId14"/>
    <p:sldId id="980" r:id="rId15"/>
    <p:sldId id="981" r:id="rId16"/>
    <p:sldId id="978" r:id="rId17"/>
    <p:sldId id="983" r:id="rId18"/>
    <p:sldId id="1019" r:id="rId19"/>
    <p:sldId id="985" r:id="rId20"/>
    <p:sldId id="986" r:id="rId21"/>
    <p:sldId id="987" r:id="rId22"/>
    <p:sldId id="988" r:id="rId23"/>
    <p:sldId id="995" r:id="rId24"/>
    <p:sldId id="989" r:id="rId25"/>
    <p:sldId id="990" r:id="rId26"/>
    <p:sldId id="994" r:id="rId27"/>
    <p:sldId id="992" r:id="rId28"/>
    <p:sldId id="1001" r:id="rId29"/>
    <p:sldId id="1002" r:id="rId30"/>
    <p:sldId id="1003" r:id="rId31"/>
    <p:sldId id="1004" r:id="rId32"/>
    <p:sldId id="993" r:id="rId33"/>
    <p:sldId id="1020" r:id="rId34"/>
    <p:sldId id="1022" r:id="rId35"/>
    <p:sldId id="1023" r:id="rId36"/>
    <p:sldId id="1024" r:id="rId37"/>
    <p:sldId id="1025" r:id="rId38"/>
    <p:sldId id="1021" r:id="rId39"/>
    <p:sldId id="1007" r:id="rId40"/>
    <p:sldId id="1008" r:id="rId41"/>
    <p:sldId id="1017" r:id="rId42"/>
    <p:sldId id="1011" r:id="rId43"/>
    <p:sldId id="1012" r:id="rId44"/>
    <p:sldId id="1013" r:id="rId45"/>
    <p:sldId id="1014" r:id="rId46"/>
    <p:sldId id="1015" r:id="rId47"/>
    <p:sldId id="1010" r:id="rId48"/>
    <p:sldId id="1018" r:id="rId49"/>
    <p:sldId id="1026" r:id="rId50"/>
    <p:sldId id="907" r:id="rId51"/>
    <p:sldId id="87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DD6"/>
    <a:srgbClr val="67F8DD"/>
    <a:srgbClr val="137CF8"/>
    <a:srgbClr val="FF5D6E"/>
    <a:srgbClr val="FB3D6C"/>
    <a:srgbClr val="202680"/>
    <a:srgbClr val="C62E51"/>
    <a:srgbClr val="F2939F"/>
    <a:srgbClr val="4DADE9"/>
    <a:srgbClr val="16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8776" autoAdjust="0"/>
  </p:normalViewPr>
  <p:slideViewPr>
    <p:cSldViewPr snapToGrid="0" snapToObjects="1">
      <p:cViewPr varScale="1">
        <p:scale>
          <a:sx n="78" d="100"/>
          <a:sy n="78" d="100"/>
        </p:scale>
        <p:origin x="-20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6.em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4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5.emf"/><Relationship Id="rId5" Type="http://schemas.openxmlformats.org/officeDocument/2006/relationships/image" Target="../media/image41.emf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03525_615250145290438_1745295311327922089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" y="49325"/>
            <a:ext cx="9127998" cy="91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7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77234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study the linear case: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some margin: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121" y="4681130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121" y="5612805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2</a:t>
            </a:r>
          </a:p>
        </p:txBody>
      </p:sp>
      <p:pic>
        <p:nvPicPr>
          <p:cNvPr id="4" name="Picture 3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02" y="2491842"/>
            <a:ext cx="3594100" cy="3238500"/>
          </a:xfrm>
          <a:prstGeom prst="rect">
            <a:avLst/>
          </a:prstGeom>
        </p:spPr>
      </p:pic>
      <p:pic>
        <p:nvPicPr>
          <p:cNvPr id="11" name="Picture 10" descr="&amp;_langle_x_i^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52" y="4774965"/>
            <a:ext cx="2319586" cy="1196529"/>
          </a:xfrm>
          <a:prstGeom prst="rect">
            <a:avLst/>
          </a:prstGeom>
        </p:spPr>
      </p:pic>
      <p:pic>
        <p:nvPicPr>
          <p:cNvPr id="12" name="Picture 11" descr="text_sign_(_lan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0" y="1815628"/>
            <a:ext cx="2247900" cy="4699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7039" y="1815628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46356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additive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Gaussian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-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mean, unit variance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that original input satisfies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Then, after noise is added</a:t>
            </a:r>
          </a:p>
        </p:txBody>
      </p:sp>
      <p:pic>
        <p:nvPicPr>
          <p:cNvPr id="3" name="Picture 2" descr="langle_x,w_r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13" y="3969825"/>
            <a:ext cx="1801091" cy="427182"/>
          </a:xfrm>
          <a:prstGeom prst="rect">
            <a:avLst/>
          </a:prstGeom>
        </p:spPr>
      </p:pic>
      <p:pic>
        <p:nvPicPr>
          <p:cNvPr id="16" name="Picture 15" descr="x+_epsilon_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34" y="2339979"/>
            <a:ext cx="1096818" cy="288636"/>
          </a:xfrm>
          <a:prstGeom prst="rect">
            <a:avLst/>
          </a:prstGeom>
        </p:spPr>
      </p:pic>
      <p:pic>
        <p:nvPicPr>
          <p:cNvPr id="17" name="Picture 16" descr="E_|v_|^2_=_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85" y="2745460"/>
            <a:ext cx="2067686" cy="430331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066126" y="3845270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“</a:t>
            </a:r>
            <a:r>
              <a:rPr lang="el-GR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γ-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far” from boundary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86" y="5295611"/>
            <a:ext cx="4352636" cy="427182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256495" y="6217916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</p:spTree>
    <p:extLst>
      <p:ext uri="{BB962C8B-B14F-4D97-AF65-F5344CB8AC3E}">
        <p14:creationId xmlns:p14="http://schemas.microsoft.com/office/powerpoint/2010/main" val="251056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859364"/>
            <a:ext cx="9144000" cy="2998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503493"/>
            <a:ext cx="9144000" cy="2478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9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35384"/>
            <a:ext cx="9144000" cy="2478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2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value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Variance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mathbb_E_|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397" y="3966879"/>
            <a:ext cx="6832810" cy="2351075"/>
          </a:xfrm>
          <a:prstGeom prst="rect">
            <a:avLst/>
          </a:prstGeom>
        </p:spPr>
      </p:pic>
      <p:pic>
        <p:nvPicPr>
          <p:cNvPr id="2" name="Picture 1" descr="mathbb_E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89" y="2345746"/>
            <a:ext cx="5972149" cy="38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3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65669" y="4134346"/>
            <a:ext cx="4348825" cy="102960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Probability that noise 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  <a:latin typeface="Gill Sans Light"/>
                <a:cs typeface="Gill Sans Light"/>
              </a:rPr>
              <a:t>o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bliterates margin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(standard Gaussian tail-bounds)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You need                     to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8683" y="5061475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Ridiculously small!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  <p:pic>
        <p:nvPicPr>
          <p:cNvPr id="2" name="Picture 1" descr="Pr_left(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7" y="4047465"/>
            <a:ext cx="7557025" cy="846006"/>
          </a:xfrm>
          <a:prstGeom prst="rect">
            <a:avLst/>
          </a:prstGeom>
        </p:spPr>
      </p:pic>
      <p:pic>
        <p:nvPicPr>
          <p:cNvPr id="4" name="Picture 3" descr="epsilon_=_Omega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5" y="6035527"/>
            <a:ext cx="2044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6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additive 0-mean, unit vector v,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probability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misclasifying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(standard Gaussian tail-bounds)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You need                     to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misclasify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8683" y="5061475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Ridiculously small!</a:t>
            </a:r>
          </a:p>
        </p:txBody>
      </p:sp>
      <p:pic>
        <p:nvPicPr>
          <p:cNvPr id="20" name="Picture 19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0" y="2466241"/>
            <a:ext cx="4352636" cy="427182"/>
          </a:xfrm>
          <a:prstGeom prst="rect">
            <a:avLst/>
          </a:prstGeom>
        </p:spPr>
      </p:pic>
      <p:pic>
        <p:nvPicPr>
          <p:cNvPr id="2" name="Picture 1" descr="Pr_left(_langle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7" y="4047465"/>
            <a:ext cx="7557025" cy="846006"/>
          </a:xfrm>
          <a:prstGeom prst="rect">
            <a:avLst/>
          </a:prstGeom>
        </p:spPr>
      </p:pic>
      <p:pic>
        <p:nvPicPr>
          <p:cNvPr id="4" name="Picture 3" descr="epsilon_=_Omega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5" y="6035527"/>
            <a:ext cx="2044700" cy="5461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0" y="2466241"/>
            <a:ext cx="9114071" cy="2638029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Linear Classifiers are Robust 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 Random noise</a:t>
            </a:r>
          </a:p>
        </p:txBody>
      </p:sp>
    </p:spTree>
    <p:extLst>
      <p:ext uri="{BB962C8B-B14F-4D97-AF65-F5344CB8AC3E}">
        <p14:creationId xmlns:p14="http://schemas.microsoft.com/office/powerpoint/2010/main" val="5401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Adversarial Examples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6882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00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  <a:t/>
            </a:r>
            <a:br>
              <a:rPr lang="en-US" sz="4500" b="1" dirty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b="1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endParaRPr lang="en-US" sz="3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Dimitris</a:t>
            </a:r>
            <a:r>
              <a:rPr lang="en-US" sz="4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Papailiopoulos</a:t>
            </a:r>
            <a:endParaRPr lang="en-US" sz="36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University of Wisconsin-Madison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28195"/>
            <a:ext cx="9144000" cy="21807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700" dirty="0" smtClean="0">
                <a:latin typeface="Gill Sans Light"/>
                <a:cs typeface="Gill Sans Light"/>
              </a:rPr>
              <a:t>Robustness of Predictions and Adversarial Examples</a:t>
            </a:r>
            <a:endParaRPr lang="en-US" sz="57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427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Then, in 2014 something happened</a:t>
            </a:r>
            <a:r>
              <a:rPr lang="mr-IN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12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" y="2471575"/>
            <a:ext cx="885190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[Ian J. </a:t>
            </a:r>
            <a:r>
              <a:rPr lang="en-US" dirty="0" err="1">
                <a:latin typeface="Gill Sans Light"/>
                <a:cs typeface="Gill Sans Light"/>
              </a:rPr>
              <a:t>Goodfellow</a:t>
            </a:r>
            <a:r>
              <a:rPr lang="en-US" dirty="0">
                <a:latin typeface="Gill Sans Light"/>
                <a:cs typeface="Gill Sans Light"/>
              </a:rPr>
              <a:t>, Jonathon </a:t>
            </a:r>
            <a:r>
              <a:rPr lang="en-US" dirty="0" err="1">
                <a:latin typeface="Gill Sans Light"/>
                <a:cs typeface="Gill Sans Light"/>
              </a:rPr>
              <a:t>Shlens</a:t>
            </a:r>
            <a:r>
              <a:rPr lang="en-US" dirty="0">
                <a:latin typeface="Gill Sans Light"/>
                <a:cs typeface="Gill Sans Light"/>
              </a:rPr>
              <a:t> &amp; Christian </a:t>
            </a:r>
            <a:r>
              <a:rPr lang="en-US" dirty="0" err="1">
                <a:latin typeface="Gill Sans Light"/>
                <a:cs typeface="Gill Sans Light"/>
              </a:rPr>
              <a:t>Szegedy</a:t>
            </a:r>
            <a:r>
              <a:rPr lang="en-US" dirty="0">
                <a:latin typeface="Gill Sans Light"/>
                <a:cs typeface="Gill Sans Light"/>
              </a:rPr>
              <a:t>, ICLR 2015]</a:t>
            </a:r>
          </a:p>
        </p:txBody>
      </p:sp>
      <p:pic>
        <p:nvPicPr>
          <p:cNvPr id="7" name="Picture 6" descr="4291534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95" y="1632750"/>
            <a:ext cx="4855917" cy="485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2990" y="6488668"/>
            <a:ext cx="6291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[http://</a:t>
            </a:r>
            <a:r>
              <a:rPr lang="en-US" dirty="0" err="1">
                <a:latin typeface="Gill Sans Light"/>
                <a:cs typeface="Gill Sans Light"/>
              </a:rPr>
              <a:t>karpathy.github.io</a:t>
            </a:r>
            <a:r>
              <a:rPr lang="en-US" dirty="0">
                <a:latin typeface="Gill Sans Light"/>
                <a:cs typeface="Gill Sans Light"/>
              </a:rPr>
              <a:t>/2015/03/30/breaking-</a:t>
            </a:r>
            <a:r>
              <a:rPr lang="en-US" dirty="0" err="1">
                <a:latin typeface="Gill Sans Light"/>
                <a:cs typeface="Gill Sans Light"/>
              </a:rPr>
              <a:t>convnets</a:t>
            </a:r>
            <a:r>
              <a:rPr lang="en-US" dirty="0" smtClean="0">
                <a:latin typeface="Gill Sans Light"/>
                <a:cs typeface="Gill Sans Light"/>
              </a:rPr>
              <a:t>/]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20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48"/>
            <a:ext cx="9144000" cy="53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Universal Adversarial Examples</a:t>
            </a:r>
            <a:endParaRPr lang="en-US" sz="5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Screenshot 2018-04-16 21.26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750" y="1051694"/>
            <a:ext cx="6107480" cy="88290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6432" y="6165502"/>
            <a:ext cx="2917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dirty="0" err="1">
                <a:latin typeface="Gill Sans Light"/>
                <a:cs typeface="Gill Sans Light"/>
              </a:rPr>
              <a:t>Moosavi-Dezfooli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endParaRPr lang="en-US" dirty="0" smtClean="0">
              <a:latin typeface="Gill Sans Light"/>
              <a:cs typeface="Gill Sans Light"/>
            </a:endParaRPr>
          </a:p>
          <a:p>
            <a:r>
              <a:rPr lang="en-US" dirty="0" err="1" smtClean="0">
                <a:latin typeface="Gill Sans Light"/>
                <a:cs typeface="Gill Sans Light"/>
              </a:rPr>
              <a:t>Fawzi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Frossard</a:t>
            </a:r>
            <a:r>
              <a:rPr lang="en-US" dirty="0">
                <a:latin typeface="Gill Sans Light"/>
                <a:cs typeface="Gill Sans Light"/>
              </a:rPr>
              <a:t>, CVPR2017]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6608" y="2964883"/>
            <a:ext cx="3717392" cy="1981990"/>
          </a:xfrm>
          <a:prstGeom prst="roundRect">
            <a:avLst>
              <a:gd name="adj" fmla="val 8888"/>
            </a:avLst>
          </a:prstGeom>
          <a:solidFill>
            <a:srgbClr val="202680">
              <a:alpha val="79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Even image agnostic noise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break predictions</a:t>
            </a:r>
          </a:p>
        </p:txBody>
      </p:sp>
    </p:spTree>
    <p:extLst>
      <p:ext uri="{BB962C8B-B14F-4D97-AF65-F5344CB8AC3E}">
        <p14:creationId xmlns:p14="http://schemas.microsoft.com/office/powerpoint/2010/main" val="409474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Single Pixel Attacks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6 21.45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" y="1146264"/>
            <a:ext cx="575250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5448" y="60022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[Su, Vargas, </a:t>
            </a:r>
            <a:r>
              <a:rPr lang="en-US" dirty="0" err="1" smtClean="0">
                <a:latin typeface="Gill Sans Light"/>
                <a:cs typeface="Gill Sans Light"/>
              </a:rPr>
              <a:t>Kouichi</a:t>
            </a:r>
            <a:r>
              <a:rPr lang="en-US" dirty="0" smtClean="0">
                <a:latin typeface="Gill Sans Light"/>
                <a:cs typeface="Gill Sans Light"/>
              </a:rPr>
              <a:t> 2017]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3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rifle_turtle.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86" y="1332439"/>
            <a:ext cx="10108413" cy="55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8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dv_ca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7" y="539230"/>
            <a:ext cx="8142170" cy="651373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 in Real Time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9077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Adv. Example + ML in the wild</a:t>
            </a:r>
            <a:endParaRPr lang="en-US" sz="1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1_IkMiz3Wivi3U4F993J1c2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975765"/>
            <a:ext cx="8312727" cy="50414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0" y="61869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Gill Sans Light"/>
                <a:cs typeface="Gill Sans Light"/>
              </a:rPr>
              <a:t>Eykholt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Evtimov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Fernandes</a:t>
            </a:r>
            <a:r>
              <a:rPr lang="en-US" dirty="0">
                <a:latin typeface="Gill Sans Light"/>
                <a:cs typeface="Gill Sans Light"/>
              </a:rPr>
              <a:t>, Bo Li, </a:t>
            </a:r>
            <a:r>
              <a:rPr lang="en-US" dirty="0" err="1">
                <a:latin typeface="Gill Sans Light"/>
                <a:cs typeface="Gill Sans Light"/>
              </a:rPr>
              <a:t>Rahmati</a:t>
            </a:r>
            <a:r>
              <a:rPr lang="en-US" dirty="0">
                <a:latin typeface="Gill Sans Light"/>
                <a:cs typeface="Gill Sans Light"/>
              </a:rPr>
              <a:t>, </a:t>
            </a:r>
          </a:p>
          <a:p>
            <a:r>
              <a:rPr lang="en-US" dirty="0">
                <a:latin typeface="Gill Sans Light"/>
                <a:cs typeface="Gill Sans Light"/>
              </a:rPr>
              <a:t>Xiao, </a:t>
            </a:r>
            <a:r>
              <a:rPr lang="en-US" dirty="0" err="1">
                <a:latin typeface="Gill Sans Light"/>
                <a:cs typeface="Gill Sans Light"/>
              </a:rPr>
              <a:t>Prakash</a:t>
            </a:r>
            <a:r>
              <a:rPr lang="en-US" dirty="0">
                <a:latin typeface="Gill Sans Light"/>
                <a:cs typeface="Gill Sans Light"/>
              </a:rPr>
              <a:t>, Kohno, Song. CVPR2018]</a:t>
            </a:r>
          </a:p>
        </p:txBody>
      </p:sp>
    </p:spTree>
    <p:extLst>
      <p:ext uri="{BB962C8B-B14F-4D97-AF65-F5344CB8AC3E}">
        <p14:creationId xmlns:p14="http://schemas.microsoft.com/office/powerpoint/2010/main" val="335145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Examples: Why?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Classifiers are much less robust to adv. Noise</a:t>
            </a:r>
          </a:p>
          <a:p>
            <a:pPr marL="457200" indent="-45720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revisit the linear case</a:t>
            </a:r>
          </a:p>
        </p:txBody>
      </p:sp>
    </p:spTree>
    <p:extLst>
      <p:ext uri="{BB962C8B-B14F-4D97-AF65-F5344CB8AC3E}">
        <p14:creationId xmlns:p14="http://schemas.microsoft.com/office/powerpoint/2010/main" val="153825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77234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study the linear case: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some margin: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4121" y="4681130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74121" y="5612805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Class 2</a:t>
            </a:r>
          </a:p>
        </p:txBody>
      </p:sp>
      <p:pic>
        <p:nvPicPr>
          <p:cNvPr id="4" name="Picture 3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02" y="2491842"/>
            <a:ext cx="3594100" cy="3238500"/>
          </a:xfrm>
          <a:prstGeom prst="rect">
            <a:avLst/>
          </a:prstGeom>
        </p:spPr>
      </p:pic>
      <p:pic>
        <p:nvPicPr>
          <p:cNvPr id="11" name="Picture 10" descr="&amp;_langle_x_i^(1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52" y="4774965"/>
            <a:ext cx="2319586" cy="1196529"/>
          </a:xfrm>
          <a:prstGeom prst="rect">
            <a:avLst/>
          </a:prstGeom>
        </p:spPr>
      </p:pic>
      <p:pic>
        <p:nvPicPr>
          <p:cNvPr id="12" name="Picture 11" descr="text_sign_(_lang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10" y="1815628"/>
            <a:ext cx="2247900" cy="46990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77039" y="1815628"/>
            <a:ext cx="2231634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725367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Assume additive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Unit norm</a:t>
            </a:r>
            <a:endParaRPr lang="en-US" sz="32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Q: What is the “worst” unit norm vector to add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   Assume margin: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</a:t>
            </a:r>
          </a:p>
        </p:txBody>
      </p:sp>
      <p:pic>
        <p:nvPicPr>
          <p:cNvPr id="3" name="Picture 2" descr="langle_x,w_r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13" y="4260418"/>
            <a:ext cx="1801091" cy="427182"/>
          </a:xfrm>
          <a:prstGeom prst="rect">
            <a:avLst/>
          </a:prstGeom>
        </p:spPr>
      </p:pic>
      <p:pic>
        <p:nvPicPr>
          <p:cNvPr id="16" name="Picture 15" descr="x+_epsilon_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34" y="2339979"/>
            <a:ext cx="1096818" cy="288636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066126" y="4135863"/>
            <a:ext cx="3267336" cy="581186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“</a:t>
            </a:r>
            <a:r>
              <a:rPr lang="el-GR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γ-</a:t>
            </a:r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far” from boundary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256495" y="6217916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8" y="5109276"/>
            <a:ext cx="6921500" cy="749300"/>
          </a:xfrm>
          <a:prstGeom prst="rect">
            <a:avLst/>
          </a:prstGeom>
        </p:spPr>
      </p:pic>
      <p:pic>
        <p:nvPicPr>
          <p:cNvPr id="4" name="Picture 3" descr="|v_|^2_=_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2" y="2666088"/>
            <a:ext cx="1500909" cy="4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1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23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 case perturbation on linear models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That is,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684661" y="4961606"/>
            <a:ext cx="3267336" cy="1231520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noise 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points towards boundary!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8" y="2370810"/>
            <a:ext cx="6921500" cy="749300"/>
          </a:xfrm>
          <a:prstGeom prst="rect">
            <a:avLst/>
          </a:prstGeom>
        </p:spPr>
      </p:pic>
      <p:pic>
        <p:nvPicPr>
          <p:cNvPr id="5" name="Picture 4" descr="v^*_=_arg_min_|v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2" y="3987751"/>
            <a:ext cx="4597400" cy="749300"/>
          </a:xfrm>
          <a:prstGeom prst="rect">
            <a:avLst/>
          </a:prstGeom>
        </p:spPr>
      </p:pic>
      <p:pic>
        <p:nvPicPr>
          <p:cNvPr id="7" name="Picture 6" descr="v^*_=_-_frac_w_|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18" y="5065402"/>
            <a:ext cx="2260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8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 case perturbation on 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models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3632" y="4902568"/>
            <a:ext cx="3953477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noise points </a:t>
            </a: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Towards boundary</a:t>
            </a:r>
          </a:p>
        </p:txBody>
      </p:sp>
      <p:pic>
        <p:nvPicPr>
          <p:cNvPr id="2" name="Picture 1" descr="min_|v_|=1_lang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8" y="2370810"/>
            <a:ext cx="6921500" cy="749300"/>
          </a:xfrm>
          <a:prstGeom prst="rect">
            <a:avLst/>
          </a:prstGeom>
        </p:spPr>
      </p:pic>
      <p:pic>
        <p:nvPicPr>
          <p:cNvPr id="7" name="Picture 6" descr="v^*_=_-_frac_w_|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59" y="3844919"/>
            <a:ext cx="2260600" cy="952500"/>
          </a:xfrm>
          <a:prstGeom prst="rect">
            <a:avLst/>
          </a:prstGeom>
        </p:spPr>
      </p:pic>
      <p:pic>
        <p:nvPicPr>
          <p:cNvPr id="9" name="Picture 8" descr="The-SVM-classifier-builds-a-maximum-margin-decision-hyperplane-to-separate-two-class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84" y="3178169"/>
            <a:ext cx="3594100" cy="32385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116821" y="4561157"/>
            <a:ext cx="464385" cy="362846"/>
          </a:xfrm>
          <a:prstGeom prst="straightConnector1">
            <a:avLst/>
          </a:prstGeom>
          <a:ln w="7620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10173" y="6104035"/>
            <a:ext cx="4251781" cy="574112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big is added term?</a:t>
            </a:r>
          </a:p>
        </p:txBody>
      </p:sp>
    </p:spTree>
    <p:extLst>
      <p:ext uri="{BB962C8B-B14F-4D97-AF65-F5344CB8AC3E}">
        <p14:creationId xmlns:p14="http://schemas.microsoft.com/office/powerpoint/2010/main" val="2237352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Gill Sans Light"/>
                <a:cs typeface="Gill Sans Light"/>
              </a:rPr>
              <a:t>Worst-case Robustness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“Adversarial” Perturbation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Compare with Random Noise</a:t>
            </a:r>
          </a:p>
        </p:txBody>
      </p:sp>
      <p:pic>
        <p:nvPicPr>
          <p:cNvPr id="2" name="Picture 1" descr="langle_x+_epsil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4" y="2384050"/>
            <a:ext cx="7700818" cy="1004455"/>
          </a:xfrm>
          <a:prstGeom prst="rect">
            <a:avLst/>
          </a:prstGeom>
        </p:spPr>
      </p:pic>
      <p:pic>
        <p:nvPicPr>
          <p:cNvPr id="3" name="Picture 2" descr="langle_x+_epsil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1" y="4305486"/>
            <a:ext cx="5842000" cy="100445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586371" y="5422775"/>
            <a:ext cx="5262079" cy="1132570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Worst-case noise </a:t>
            </a:r>
            <a:r>
              <a:rPr lang="en-US" sz="32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sqrt</a:t>
            </a:r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(d)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more effective!</a:t>
            </a:r>
          </a:p>
        </p:txBody>
      </p:sp>
    </p:spTree>
    <p:extLst>
      <p:ext uri="{BB962C8B-B14F-4D97-AF65-F5344CB8AC3E}">
        <p14:creationId xmlns:p14="http://schemas.microsoft.com/office/powerpoint/2010/main" val="1052972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Attacking Neural Networks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943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6945030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attack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“maximize loss”!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max  loss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</a:t>
            </a:r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            ); True Label </a:t>
            </a:r>
            <a:r>
              <a:rPr lang="en-US" sz="40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  <a:endParaRPr lang="en-US" sz="32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32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st.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norm(           ) = small</a:t>
            </a: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396" y="3057861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3419396" y="3077303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to formalize?</a:t>
            </a:r>
          </a:p>
        </p:txBody>
      </p:sp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783447" y="4081941"/>
            <a:ext cx="1088297" cy="871867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265683" y="3269346"/>
            <a:ext cx="1490223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goal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60209" y="4081941"/>
            <a:ext cx="2904024" cy="574112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imperceptibility</a:t>
            </a:r>
          </a:p>
        </p:txBody>
      </p:sp>
    </p:spTree>
    <p:extLst>
      <p:ext uri="{BB962C8B-B14F-4D97-AF65-F5344CB8AC3E}">
        <p14:creationId xmlns:p14="http://schemas.microsoft.com/office/powerpoint/2010/main" val="375018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Threat Model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609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Threat Models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Simplest and still meaningful: “Black Box:” </a:t>
            </a:r>
          </a:p>
          <a:p>
            <a:pPr marL="1371600" lvl="2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just access to predictions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But, a powerful adversary can have access to: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redictions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gradients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odel architecture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data set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algorithm + defense mechanism</a:t>
            </a:r>
          </a:p>
          <a:p>
            <a:pPr marL="1371600" lvl="2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Compute power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57138" y="2440019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284454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26610" y="2727659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97892" y="269024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90320" y="2671694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8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2" grpId="0" animBg="1"/>
      <p:bldP spid="7" grpId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Types of Attack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Untargeted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Targeted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Different kinds of noise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           can be l-0, l-infinity or l-2 bounded</a:t>
            </a:r>
          </a:p>
        </p:txBody>
      </p:sp>
      <p:pic>
        <p:nvPicPr>
          <p:cNvPr id="10" name="Picture 9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767" y="1768344"/>
            <a:ext cx="1054398" cy="891309"/>
          </a:xfrm>
          <a:prstGeom prst="rect">
            <a:avLst/>
          </a:prstGeom>
        </p:spPr>
      </p:pic>
      <p:pic>
        <p:nvPicPr>
          <p:cNvPr id="11" name="Picture 10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909767" y="1787786"/>
            <a:ext cx="1088297" cy="871867"/>
          </a:xfrm>
          <a:prstGeom prst="rect">
            <a:avLst/>
          </a:prstGeom>
        </p:spPr>
      </p:pic>
      <p:pic>
        <p:nvPicPr>
          <p:cNvPr id="12" name="Picture 11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9767" y="3492022"/>
            <a:ext cx="1054398" cy="891309"/>
          </a:xfrm>
          <a:prstGeom prst="rect">
            <a:avLst/>
          </a:prstGeom>
        </p:spPr>
      </p:pic>
      <p:pic>
        <p:nvPicPr>
          <p:cNvPr id="13" name="Picture 12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2909767" y="3511464"/>
            <a:ext cx="1088297" cy="871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7954" y="1901452"/>
            <a:ext cx="65966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Predict(           ) = anything but cat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1277954" y="3655603"/>
            <a:ext cx="4993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Predict(           ) = Badger</a:t>
            </a:r>
            <a:endParaRPr lang="en-US" sz="3600" dirty="0"/>
          </a:p>
        </p:txBody>
      </p:sp>
      <p:pic>
        <p:nvPicPr>
          <p:cNvPr id="15" name="Picture 14" descr="gaussian.pdf"/>
          <p:cNvPicPr>
            <a:picLocks noChangeAspect="1"/>
          </p:cNvPicPr>
          <p:nvPr/>
        </p:nvPicPr>
        <p:blipFill rotWithShape="1">
          <a:blip r:embed="rId4">
            <a:alphaModFix amt="8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1079673" y="5659423"/>
            <a:ext cx="1088297" cy="87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7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925089" y="4453112"/>
            <a:ext cx="3207007" cy="593749"/>
          </a:xfrm>
          <a:prstGeom prst="rect">
            <a:avLst/>
          </a:prstGeom>
          <a:solidFill>
            <a:srgbClr val="FF5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 Attack Mechanism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 for a general learning problem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Taylor’s linear approximation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approx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problem</a:t>
            </a:r>
          </a:p>
        </p:txBody>
      </p:sp>
      <p:pic>
        <p:nvPicPr>
          <p:cNvPr id="4" name="Picture 3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1" y="2563154"/>
            <a:ext cx="4208843" cy="629752"/>
          </a:xfrm>
          <a:prstGeom prst="rect">
            <a:avLst/>
          </a:prstGeom>
        </p:spPr>
      </p:pic>
      <p:pic>
        <p:nvPicPr>
          <p:cNvPr id="5" name="Picture 4" descr="text_loss_(h(W;x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0002"/>
            <a:ext cx="9144000" cy="3424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94639" y="3970997"/>
            <a:ext cx="2656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>
                <a:latin typeface="Gill Sans Light"/>
                <a:cs typeface="Gill Sans Light"/>
              </a:rPr>
              <a:t>Goal</a:t>
            </a:r>
            <a:r>
              <a:rPr lang="en-US" sz="2400" dirty="0" smtClean="0">
                <a:latin typeface="Gill Sans Light"/>
                <a:cs typeface="Gill Sans Light"/>
              </a:rPr>
              <a:t>: max this term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75" y="5886344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∞. Optimal perturbation: 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 descr="max_|v_|_p_le_d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+_delta_text_si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56" y="5801492"/>
            <a:ext cx="59055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6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B3D6C"/>
                </a:solidFill>
                <a:latin typeface="Gill Sans Light"/>
                <a:cs typeface="Gill Sans Light"/>
              </a:rPr>
              <a:t>Iterative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4" name="Picture 3" descr="x_k+1_=_x_k+_de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62" y="5875710"/>
            <a:ext cx="8229600" cy="469900"/>
          </a:xfrm>
          <a:prstGeom prst="rect">
            <a:avLst/>
          </a:prstGeom>
        </p:spPr>
      </p:pic>
      <p:pic>
        <p:nvPicPr>
          <p:cNvPr id="10" name="Picture 9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 Gradient Sign Method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47" y="1647285"/>
            <a:ext cx="9251251" cy="5016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optimization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Usually p = ∞ 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Gill Sans Light"/>
                <a:cs typeface="Gill Sans Light"/>
              </a:rPr>
              <a:t>Iterative targeted FGSM: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v^*=_delta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81" y="4449065"/>
            <a:ext cx="6134100" cy="469900"/>
          </a:xfrm>
          <a:prstGeom prst="rect">
            <a:avLst/>
          </a:prstGeom>
        </p:spPr>
      </p:pic>
      <p:pic>
        <p:nvPicPr>
          <p:cNvPr id="3" name="Picture 2" descr="x_k+1_=_x_k_-_d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45" y="5875710"/>
            <a:ext cx="8153400" cy="469900"/>
          </a:xfrm>
          <a:prstGeom prst="rect">
            <a:avLst/>
          </a:prstGeom>
        </p:spPr>
      </p:pic>
      <p:pic>
        <p:nvPicPr>
          <p:cNvPr id="8" name="Picture 7" descr="max_|v_|_p_le_d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45" y="2554756"/>
            <a:ext cx="5702300" cy="762000"/>
          </a:xfrm>
          <a:prstGeom prst="rect">
            <a:avLst/>
          </a:prstGeom>
        </p:spPr>
      </p:pic>
      <p:pic>
        <p:nvPicPr>
          <p:cNvPr id="9" name="Picture 8" descr="Screenshot 2018-04-16 21.12.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3795"/>
            <a:ext cx="8851900" cy="3619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990212" y="3071898"/>
            <a:ext cx="7513131" cy="2670543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FGSM currently one of the fastest and effective attacks</a:t>
            </a:r>
          </a:p>
        </p:txBody>
      </p:sp>
    </p:spTree>
    <p:extLst>
      <p:ext uri="{BB962C8B-B14F-4D97-AF65-F5344CB8AC3E}">
        <p14:creationId xmlns:p14="http://schemas.microsoft.com/office/powerpoint/2010/main" val="12693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Other Attack Frameworks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08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Szegedy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 (2014)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Box constrained L-BFGS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in_|x-x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10" y="2404207"/>
            <a:ext cx="5142975" cy="157438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3876149" y="4082020"/>
            <a:ext cx="940172" cy="907116"/>
          </a:xfrm>
          <a:prstGeom prst="down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&amp;_min_;_;_lambd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7" y="5312626"/>
            <a:ext cx="8039100" cy="1282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4914606" y="1647285"/>
            <a:ext cx="2633306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Targeted attack</a:t>
            </a:r>
          </a:p>
        </p:txBody>
      </p:sp>
    </p:spTree>
    <p:extLst>
      <p:ext uri="{BB962C8B-B14F-4D97-AF65-F5344CB8AC3E}">
        <p14:creationId xmlns:p14="http://schemas.microsoft.com/office/powerpoint/2010/main" val="189934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DeepFool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(2016)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26328" y="1748342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Un-targeted attack</a:t>
            </a:r>
          </a:p>
        </p:txBody>
      </p:sp>
      <p:pic>
        <p:nvPicPr>
          <p:cNvPr id="2" name="Picture 1" descr="&amp;_min_|x-x_text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5202"/>
            <a:ext cx="9144000" cy="10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1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DeepFool</a:t>
            </a:r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(2016) 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726328" y="1327770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Un-targeted attack</a:t>
            </a:r>
          </a:p>
        </p:txBody>
      </p:sp>
      <p:pic>
        <p:nvPicPr>
          <p:cNvPr id="4" name="Picture 3" descr="Screenshot 2018-04-17 08.0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39" y="2258907"/>
            <a:ext cx="6362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Screenshot 2018-04-17 08.0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3" y="0"/>
            <a:ext cx="487827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332419" y="3142001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DeepFool</a:t>
            </a:r>
            <a:endParaRPr lang="en-US" sz="28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2419" y="5166358"/>
            <a:ext cx="3504931" cy="639029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FGSM</a:t>
            </a:r>
          </a:p>
        </p:txBody>
      </p:sp>
    </p:spTree>
    <p:extLst>
      <p:ext uri="{BB962C8B-B14F-4D97-AF65-F5344CB8AC3E}">
        <p14:creationId xmlns:p14="http://schemas.microsoft.com/office/powerpoint/2010/main" val="334786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C&amp;W framework (2017)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Generalization of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Szegedy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&amp;_min_mathcal_D_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24" y="2478408"/>
            <a:ext cx="6024628" cy="157438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4041091" y="4428374"/>
            <a:ext cx="940172" cy="907116"/>
          </a:xfrm>
          <a:prstGeom prst="down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&amp;_min_mathcal_D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5686483"/>
            <a:ext cx="8312727" cy="96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6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C&amp;W framework (2017)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47285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 descr="Screenshot 2018-04-17 08.2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14" y="1190232"/>
            <a:ext cx="5726266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6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604771" y="3311489"/>
            <a:ext cx="3446063" cy="1832065"/>
          </a:xfrm>
          <a:prstGeom prst="roundRect">
            <a:avLst>
              <a:gd name="adj" fmla="val 8888"/>
            </a:avLst>
          </a:prstGeom>
          <a:solidFill>
            <a:srgbClr val="646D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Defense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Defense??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85481"/>
            <a:ext cx="92512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Can we design defense mechanisms??</a:t>
            </a: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129942" y="3669645"/>
            <a:ext cx="2369472" cy="936008"/>
          </a:xfrm>
          <a:prstGeom prst="roundRect">
            <a:avLst>
              <a:gd name="adj" fmla="val 8888"/>
            </a:avLst>
          </a:prstGeom>
          <a:solidFill>
            <a:srgbClr val="0E17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Predict(x)</a:t>
            </a:r>
          </a:p>
        </p:txBody>
      </p:sp>
      <p:sp>
        <p:nvSpPr>
          <p:cNvPr id="2" name="Right Arrow 1"/>
          <p:cNvSpPr/>
          <p:nvPr/>
        </p:nvSpPr>
        <p:spPr>
          <a:xfrm>
            <a:off x="2357258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99414" y="3957285"/>
            <a:ext cx="772684" cy="313367"/>
          </a:xfrm>
          <a:prstGeom prst="rightArrow">
            <a:avLst/>
          </a:prstGeom>
          <a:solidFill>
            <a:srgbClr val="C62E5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0696" y="3919870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Input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63124" y="3901320"/>
            <a:ext cx="87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Output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287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2" grpId="0" animBg="1"/>
      <p:bldP spid="7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394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Next time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1272966"/>
            <a:ext cx="846898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Defense against Adv. Examples</a:t>
            </a:r>
          </a:p>
          <a:p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Attacks During Training</a:t>
            </a: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 Training</a:t>
            </a: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118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The end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346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Standard ML Pipeline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  <a:endParaRPr lang="en-US" sz="25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53328" y="1770619"/>
            <a:ext cx="3287258" cy="1573306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This is called inference</a:t>
            </a:r>
            <a:endParaRPr lang="en-US" sz="3200" dirty="0">
              <a:latin typeface="Gill Sans Light"/>
              <a:cs typeface="Gill Sans Light"/>
            </a:endParaRPr>
          </a:p>
        </p:txBody>
      </p:sp>
      <p:cxnSp>
        <p:nvCxnSpPr>
          <p:cNvPr id="5" name="Curved Connector 4"/>
          <p:cNvCxnSpPr>
            <a:stCxn id="26" idx="2"/>
            <a:endCxn id="20" idx="1"/>
          </p:cNvCxnSpPr>
          <p:nvPr/>
        </p:nvCxnSpPr>
        <p:spPr>
          <a:xfrm rot="16200000" flipH="1">
            <a:off x="3987069" y="3053813"/>
            <a:ext cx="1804517" cy="2384740"/>
          </a:xfrm>
          <a:prstGeom prst="curvedConnector3">
            <a:avLst>
              <a:gd name="adj1" fmla="val 34663"/>
            </a:avLst>
          </a:prstGeom>
          <a:ln w="57150" cmpd="sng">
            <a:solidFill>
              <a:srgbClr val="16192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8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1272966"/>
            <a:ext cx="6109365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Models</a:t>
            </a:r>
          </a:p>
          <a:p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Adversarial Examples</a:t>
            </a: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Attacks during Inference</a:t>
            </a: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798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 of Classification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69771" y="1631105"/>
            <a:ext cx="943178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Robustness: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“The predictions are insensitive to small input perturbations”</a:t>
            </a:r>
          </a:p>
          <a:p>
            <a:endParaRPr lang="en-US" sz="32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Predict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(model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,              ) ≈ </a:t>
            </a:r>
            <a:r>
              <a:rPr lang="en-US" sz="3200" b="1" dirty="0">
                <a:solidFill>
                  <a:srgbClr val="000000"/>
                </a:solidFill>
                <a:latin typeface="Gill Sans Light"/>
                <a:cs typeface="Gill Sans Light"/>
              </a:rPr>
              <a:t>Predict</a:t>
            </a:r>
            <a:r>
              <a:rPr lang="en-US" sz="3200" i="1" dirty="0">
                <a:solidFill>
                  <a:srgbClr val="000000"/>
                </a:solidFill>
                <a:latin typeface="Gill Sans Light"/>
                <a:cs typeface="Gill Sans Light"/>
              </a:rPr>
              <a:t>(model,              ) </a:t>
            </a: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7874" y="3426000"/>
            <a:ext cx="1054398" cy="891309"/>
          </a:xfrm>
          <a:prstGeom prst="rect">
            <a:avLst/>
          </a:prstGeom>
        </p:spPr>
      </p:pic>
      <p:pic>
        <p:nvPicPr>
          <p:cNvPr id="9" name="Picture 8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057" y="3368070"/>
            <a:ext cx="1054398" cy="891309"/>
          </a:xfrm>
          <a:prstGeom prst="rect">
            <a:avLst/>
          </a:prstGeom>
        </p:spPr>
      </p:pic>
      <p:pic>
        <p:nvPicPr>
          <p:cNvPr id="4" name="Picture 3" descr="gaussian.pdf"/>
          <p:cNvPicPr>
            <a:picLocks noChangeAspect="1"/>
          </p:cNvPicPr>
          <p:nvPr/>
        </p:nvPicPr>
        <p:blipFill rotWithShape="1"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65" b="4156"/>
          <a:stretch/>
        </p:blipFill>
        <p:spPr>
          <a:xfrm>
            <a:off x="6842514" y="3387512"/>
            <a:ext cx="1088297" cy="87186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410748" y="5430148"/>
            <a:ext cx="4676959" cy="1118780"/>
          </a:xfrm>
          <a:prstGeom prst="roundRect">
            <a:avLst>
              <a:gd name="adj" fmla="val 8888"/>
            </a:avLst>
          </a:prstGeom>
          <a:solidFill>
            <a:srgbClr val="2026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Are classifiers robust?</a:t>
            </a:r>
          </a:p>
        </p:txBody>
      </p:sp>
      <p:pic>
        <p:nvPicPr>
          <p:cNvPr id="6" name="Picture 5" descr="h(W;x)_approx_h(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31" y="4780632"/>
            <a:ext cx="4991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Robustness Against Random Noise</a:t>
            </a:r>
            <a:endParaRPr lang="en-US" sz="8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383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21307</TotalTime>
  <Words>842</Words>
  <Application>Microsoft Macintosh PowerPoint</Application>
  <PresentationFormat>On-screen Show (4:3)</PresentationFormat>
  <Paragraphs>385</Paragraphs>
  <Slides>51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Standard ML Pipeline</vt:lpstr>
      <vt:lpstr>Standard ML Pipeline</vt:lpstr>
      <vt:lpstr>Standard ML Pipeline</vt:lpstr>
      <vt:lpstr>Standard ML Pipeline</vt:lpstr>
      <vt:lpstr>Today</vt:lpstr>
      <vt:lpstr>Robustness of Classification</vt:lpstr>
      <vt:lpstr>PowerPoint Presentation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Robustness of Classification</vt:lpstr>
      <vt:lpstr>PowerPoint Presentation</vt:lpstr>
      <vt:lpstr>Adversarial Examples</vt:lpstr>
      <vt:lpstr>Adversarial Examples</vt:lpstr>
      <vt:lpstr>Universal Adversarial Examples</vt:lpstr>
      <vt:lpstr>Single Pixel Attacks</vt:lpstr>
      <vt:lpstr>Adversarial Examples in Real Time</vt:lpstr>
      <vt:lpstr>Adversarial Examples in Real Time</vt:lpstr>
      <vt:lpstr>Adv. Example + ML in the wild</vt:lpstr>
      <vt:lpstr>Adversarial Examples: Why?</vt:lpstr>
      <vt:lpstr>Worst-case Robustness</vt:lpstr>
      <vt:lpstr>Worst-case Robustness</vt:lpstr>
      <vt:lpstr>Worst-case Robustness</vt:lpstr>
      <vt:lpstr>Worst-case Robustness</vt:lpstr>
      <vt:lpstr>Worst-case Robustness</vt:lpstr>
      <vt:lpstr>PowerPoint Presentation</vt:lpstr>
      <vt:lpstr>Robustness of Classification</vt:lpstr>
      <vt:lpstr>PowerPoint Presentation</vt:lpstr>
      <vt:lpstr>Threat Models</vt:lpstr>
      <vt:lpstr>Types of Attack </vt:lpstr>
      <vt:lpstr>General Attack Mechanism</vt:lpstr>
      <vt:lpstr>Fast Gradient Sign Method </vt:lpstr>
      <vt:lpstr>Fast Gradient Sign Method </vt:lpstr>
      <vt:lpstr>Fast Gradient Sign Method </vt:lpstr>
      <vt:lpstr>PowerPoint Presentation</vt:lpstr>
      <vt:lpstr>Szegedy et al. (2014)</vt:lpstr>
      <vt:lpstr>DeepFool (2016) </vt:lpstr>
      <vt:lpstr>DeepFool (2016) </vt:lpstr>
      <vt:lpstr>PowerPoint Presentation</vt:lpstr>
      <vt:lpstr>C&amp;W framework (2017)</vt:lpstr>
      <vt:lpstr>C&amp;W framework (2017)</vt:lpstr>
      <vt:lpstr>Defense??</vt:lpstr>
      <vt:lpstr>Next time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2455</cp:revision>
  <cp:lastPrinted>2015-02-25T04:53:56Z</cp:lastPrinted>
  <dcterms:created xsi:type="dcterms:W3CDTF">2015-02-09T20:18:11Z</dcterms:created>
  <dcterms:modified xsi:type="dcterms:W3CDTF">2018-09-17T12:32:02Z</dcterms:modified>
</cp:coreProperties>
</file>